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2" r:id="rId6"/>
    <p:sldId id="263" r:id="rId7"/>
    <p:sldId id="261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41A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60"/>
  </p:normalViewPr>
  <p:slideViewPr>
    <p:cSldViewPr>
      <p:cViewPr varScale="1">
        <p:scale>
          <a:sx n="101" d="100"/>
          <a:sy n="101" d="100"/>
        </p:scale>
        <p:origin x="55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EB7D906E-A50C-4EBF-8D8A-DDAB7F94EA7C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36AE8B4A-D279-4BC3-A397-374E7865B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5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06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5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439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1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D68DAAB-315D-46B6-BDC9-6BC8EE2C0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7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2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4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EAB54A6-C41B-4C32-B72B-BEF6920BC6C8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7951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Z5gvtdAD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oZ5gvtdAD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8151874_Solar_photocatalysis_for_water_disinfection_Materials_and_reactor_design/link/55e441aa08ae6abe6e8ea193/download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www.solarthermalworld.org/news/versatility-concentrating-collectors" TargetMode="External"/><Relationship Id="rId2" Type="http://schemas.openxmlformats.org/officeDocument/2006/relationships/hyperlink" Target="http://www.horizon-ste.eu/about-s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ee.co.za/article/kathu-plant-adds-to-south-africas-csp-capacity.html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gamikaseneviratneaud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670" y="891995"/>
            <a:ext cx="5825202" cy="1234727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CSP Water Heater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7615" y="2266340"/>
            <a:ext cx="3757847" cy="822674"/>
          </a:xfrm>
        </p:spPr>
        <p:txBody>
          <a:bodyPr/>
          <a:lstStyle/>
          <a:p>
            <a:r>
              <a:rPr lang="en-US" b="1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Gamika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Seneviratne</a:t>
            </a:r>
            <a:endParaRPr 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Abstract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044700"/>
            <a:ext cx="6447501" cy="1068935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Aim: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Introduce the concept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of a cheap, DIY design for a solar water heater</a:t>
            </a:r>
          </a:p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Application: For rural areas, low-capita income, with cold whether</a:t>
            </a:r>
          </a:p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Requirements: Reused satellite dish, foil/wrapping paper, bottle,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PVC/metal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pipe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4393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Principle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05160"/>
            <a:ext cx="6447501" cy="140942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Parabolic dish acts as concentrator</a:t>
            </a:r>
          </a:p>
          <a:p>
            <a:r>
              <a:rPr lang="en-US" dirty="0">
                <a:latin typeface="Garamond" panose="02020404030301010803" pitchFamily="18" charset="0"/>
              </a:rPr>
              <a:t>Bottle is heated from the inside – 100% of energy directly transferred to surrounding water from </a:t>
            </a:r>
            <a:r>
              <a:rPr lang="en-US" dirty="0" smtClean="0">
                <a:latin typeface="Garamond" panose="02020404030301010803" pitchFamily="18" charset="0"/>
              </a:rPr>
              <a:t>receiver 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Heat losses only from water to surface of bottle, limited by covering bottle with wrapping paper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35" y="2266340"/>
            <a:ext cx="3664920" cy="2332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1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2586835" y="4709620"/>
            <a:ext cx="36649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Source: Rebuilt from various sources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  <a:t>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44700"/>
            <a:ext cx="6447501" cy="152705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CSP is an established technology so why is this different? Our set-up recycles/uses cheap products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Concentrator </a:t>
            </a:r>
            <a:r>
              <a:rPr lang="en-US" dirty="0">
                <a:latin typeface="Garamond" panose="02020404030301010803" pitchFamily="18" charset="0"/>
              </a:rPr>
              <a:t>-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R</a:t>
            </a:r>
            <a:r>
              <a:rPr lang="en-US" dirty="0" smtClean="0">
                <a:latin typeface="Garamond" panose="02020404030301010803" pitchFamily="18" charset="0"/>
              </a:rPr>
              <a:t>ecycled satellite </a:t>
            </a:r>
            <a:r>
              <a:rPr lang="en-US" dirty="0">
                <a:latin typeface="Garamond" panose="02020404030301010803" pitchFamily="18" charset="0"/>
              </a:rPr>
              <a:t>TV </a:t>
            </a:r>
            <a:r>
              <a:rPr lang="en-US" dirty="0" smtClean="0">
                <a:latin typeface="Garamond" panose="02020404030301010803" pitchFamily="18" charset="0"/>
              </a:rPr>
              <a:t>dish which acts as an </a:t>
            </a:r>
            <a:r>
              <a:rPr lang="en-US" dirty="0">
                <a:latin typeface="Garamond" panose="02020404030301010803" pitchFamily="18" charset="0"/>
              </a:rPr>
              <a:t>efficient parabolic concentrator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Water storage </a:t>
            </a:r>
            <a:r>
              <a:rPr lang="en-US" dirty="0">
                <a:latin typeface="Garamond" panose="02020404030301010803" pitchFamily="18" charset="0"/>
              </a:rPr>
              <a:t>- Fully transparent </a:t>
            </a:r>
            <a:r>
              <a:rPr lang="en-US" dirty="0" smtClean="0">
                <a:latin typeface="Garamond" panose="02020404030301010803" pitchFamily="18" charset="0"/>
              </a:rPr>
              <a:t>plastic or glass bottle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Receiver </a:t>
            </a:r>
            <a:r>
              <a:rPr lang="en-US" dirty="0">
                <a:latin typeface="Garamond" panose="02020404030301010803" pitchFamily="18" charset="0"/>
              </a:rPr>
              <a:t>- PVC pipe, best coated with </a:t>
            </a:r>
            <a:r>
              <a:rPr lang="en-US" dirty="0" smtClean="0">
                <a:latin typeface="Garamond" panose="02020404030301010803" pitchFamily="18" charset="0"/>
              </a:rPr>
              <a:t>non-reflective paint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21652" r="5449"/>
          <a:stretch/>
        </p:blipFill>
        <p:spPr bwMode="auto">
          <a:xfrm>
            <a:off x="2128720" y="2571750"/>
            <a:ext cx="4666655" cy="1959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15072" y="4709620"/>
            <a:ext cx="3664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aramond" panose="02020404030301010803" pitchFamily="18" charset="0"/>
              </a:rPr>
              <a:t>Video: </a:t>
            </a:r>
            <a:r>
              <a:rPr lang="en-US" sz="1000" dirty="0" smtClean="0">
                <a:solidFill>
                  <a:srgbClr val="63841A"/>
                </a:solidFill>
                <a:latin typeface="Garamond" panose="02020404030301010803" pitchFamily="18" charset="0"/>
                <a:hlinkClick r:id="rId3"/>
              </a:rPr>
              <a:t>https://www.youtube.com/watch?v=eoZ5gvtdADc</a:t>
            </a:r>
            <a:r>
              <a:rPr lang="en-US" sz="1000" dirty="0" smtClean="0">
                <a:solidFill>
                  <a:srgbClr val="63841A"/>
                </a:solidFill>
                <a:latin typeface="Garamond" panose="02020404030301010803" pitchFamily="18" charset="0"/>
              </a:rPr>
              <a:t> </a:t>
            </a:r>
            <a:endParaRPr lang="en-US" sz="2400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Testing and Results </a:t>
            </a:r>
            <a:b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</a:br>
            <a: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  <a:t/>
            </a:r>
            <a:b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</a:b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44700"/>
            <a:ext cx="6659985" cy="335951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This CSP setup was capable of heating a 5L bottle (PET plastic) to 70C in (</a:t>
            </a:r>
            <a:r>
              <a:rPr lang="en-US" sz="1200" dirty="0">
                <a:latin typeface="Garamond" panose="02020404030301010803" pitchFamily="18" charset="0"/>
              </a:rPr>
              <a:t>ambient 25C </a:t>
            </a:r>
            <a:r>
              <a:rPr lang="en-US" sz="1200" dirty="0" smtClean="0">
                <a:latin typeface="Garamond" panose="02020404030301010803" pitchFamily="18" charset="0"/>
              </a:rPr>
              <a:t>) in ~2 hours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Or ~0.4KWh of energy saved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Results achieved under constant sunshine with no cloud cover (</a:t>
            </a:r>
            <a:r>
              <a:rPr lang="en-US" sz="1200" dirty="0">
                <a:latin typeface="Garamond" panose="02020404030301010803" pitchFamily="18" charset="0"/>
              </a:rPr>
              <a:t>o</a:t>
            </a:r>
            <a:r>
              <a:rPr lang="en-US" sz="1200" dirty="0" smtClean="0">
                <a:latin typeface="Garamond" panose="02020404030301010803" pitchFamily="18" charset="0"/>
              </a:rPr>
              <a:t>ver ‘winter’; Nov – Jan) 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sz="1200" b="1" dirty="0" smtClean="0">
                <a:latin typeface="Garamond" panose="02020404030301010803" pitchFamily="18" charset="0"/>
              </a:rPr>
              <a:t>System is </a:t>
            </a:r>
            <a:r>
              <a:rPr lang="en-US" sz="1200" b="1" dirty="0">
                <a:latin typeface="Garamond" panose="02020404030301010803" pitchFamily="18" charset="0"/>
              </a:rPr>
              <a:t>much cheaper than current </a:t>
            </a:r>
            <a:r>
              <a:rPr lang="en-US" sz="1200" b="1" dirty="0" smtClean="0">
                <a:latin typeface="Garamond" panose="02020404030301010803" pitchFamily="18" charset="0"/>
              </a:rPr>
              <a:t>Solar Thermals and far more efficient at heating applications vs. direct electricity from PVs</a:t>
            </a:r>
          </a:p>
          <a:p>
            <a:r>
              <a:rPr lang="en-US" sz="1200" dirty="0">
                <a:latin typeface="Garamond" panose="02020404030301010803" pitchFamily="18" charset="0"/>
              </a:rPr>
              <a:t>Q</a:t>
            </a:r>
            <a:r>
              <a:rPr lang="en-US" sz="1200" dirty="0" smtClean="0">
                <a:latin typeface="Garamond" panose="02020404030301010803" pitchFamily="18" charset="0"/>
              </a:rPr>
              <a:t>uite durable if used with care (4 months with minimal deterioration). The aluminum foil/wrapping </a:t>
            </a:r>
            <a:r>
              <a:rPr lang="en-US" sz="1200" dirty="0">
                <a:latin typeface="Garamond" panose="02020404030301010803" pitchFamily="18" charset="0"/>
              </a:rPr>
              <a:t>paper </a:t>
            </a:r>
            <a:r>
              <a:rPr lang="en-US" sz="1200" dirty="0" smtClean="0">
                <a:latin typeface="Garamond" panose="02020404030301010803" pitchFamily="18" charset="0"/>
              </a:rPr>
              <a:t>comes with some inherent protection and has reduced heat wear due to its </a:t>
            </a:r>
            <a:r>
              <a:rPr lang="en-US" sz="1200" dirty="0">
                <a:latin typeface="Garamond" panose="02020404030301010803" pitchFamily="18" charset="0"/>
              </a:rPr>
              <a:t>high </a:t>
            </a:r>
            <a:r>
              <a:rPr lang="en-US" sz="1200" dirty="0" smtClean="0">
                <a:latin typeface="Garamond" panose="02020404030301010803" pitchFamily="18" charset="0"/>
              </a:rPr>
              <a:t>reflectivity</a:t>
            </a:r>
          </a:p>
          <a:p>
            <a:r>
              <a:rPr lang="en-US" sz="1200" b="1" dirty="0" smtClean="0">
                <a:latin typeface="Garamond" panose="02020404030301010803" pitchFamily="18" charset="0"/>
              </a:rPr>
              <a:t>Practical concerns: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Device requires sun-tracking adjustments every ~45mins to align the focal point to receiver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Dish must be cleaned occasionally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Care must be taken to avoid aligning focal point in direction of person or flammable objects (e.g</a:t>
            </a:r>
            <a:r>
              <a:rPr lang="en-US" dirty="0">
                <a:latin typeface="Garamond" panose="02020404030301010803" pitchFamily="18" charset="0"/>
              </a:rPr>
              <a:t>. </a:t>
            </a:r>
            <a:r>
              <a:rPr lang="en-US" dirty="0" smtClean="0">
                <a:latin typeface="Garamond" panose="02020404030301010803" pitchFamily="18" charset="0"/>
                <a:hlinkClick r:id="rId2"/>
              </a:rPr>
              <a:t>youtube.com</a:t>
            </a:r>
            <a:r>
              <a:rPr lang="en-US" dirty="0" smtClean="0">
                <a:latin typeface="Garamond" panose="02020404030301010803" pitchFamily="18" charset="0"/>
              </a:rPr>
              <a:t>) . Sunglasses are highly recommended</a:t>
            </a:r>
          </a:p>
        </p:txBody>
      </p:sp>
    </p:spTree>
    <p:extLst>
      <p:ext uri="{BB962C8B-B14F-4D97-AF65-F5344CB8AC3E}">
        <p14:creationId xmlns:p14="http://schemas.microsoft.com/office/powerpoint/2010/main" val="37590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4754431" cy="58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Other Design Considerations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1044700"/>
            <a:ext cx="4827524" cy="2443280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Other configurations include;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Linear Fresnel Reflectors (LFR)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Parabolic Trough Collectors (PTC)/ Compound Parabolic Concentrators (CPCs)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For e.g. tracking is often a problem with CSP devices, therefore a CPC configuration would largely mitigate this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Do not require actuation to track the sun – high acceptance angles</a:t>
            </a:r>
          </a:p>
          <a:p>
            <a:pPr lvl="1"/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35" y="410902"/>
            <a:ext cx="2350353" cy="371087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" name="Rectangle 2"/>
          <p:cNvSpPr/>
          <p:nvPr/>
        </p:nvSpPr>
        <p:spPr>
          <a:xfrm>
            <a:off x="5182820" y="4179494"/>
            <a:ext cx="3206805" cy="2308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(a) Parabolic </a:t>
            </a:r>
            <a:r>
              <a:rPr lang="en-US" sz="900" dirty="0">
                <a:latin typeface="Garamond" panose="02020404030301010803" pitchFamily="18" charset="0"/>
              </a:rPr>
              <a:t>trough </a:t>
            </a:r>
            <a:r>
              <a:rPr lang="en-US" sz="900" dirty="0" smtClean="0">
                <a:latin typeface="Garamond" panose="02020404030301010803" pitchFamily="18" charset="0"/>
              </a:rPr>
              <a:t>collector (b</a:t>
            </a:r>
            <a:r>
              <a:rPr lang="en-US" sz="900" dirty="0">
                <a:latin typeface="Garamond" panose="02020404030301010803" pitchFamily="18" charset="0"/>
              </a:rPr>
              <a:t>) a compound parabolic </a:t>
            </a:r>
            <a:r>
              <a:rPr lang="en-US" sz="900" dirty="0" smtClean="0">
                <a:latin typeface="Garamond" panose="02020404030301010803" pitchFamily="18" charset="0"/>
              </a:rPr>
              <a:t>collector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2820" y="4410326"/>
            <a:ext cx="3206805" cy="2308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Source: </a:t>
            </a:r>
            <a:r>
              <a:rPr lang="en-US" sz="900" dirty="0" smtClean="0">
                <a:latin typeface="Garamond" panose="02020404030301010803" pitchFamily="18" charset="0"/>
                <a:hlinkClick r:id="rId3"/>
              </a:rPr>
              <a:t>Solar </a:t>
            </a:r>
            <a:r>
              <a:rPr lang="en-US" sz="900" dirty="0" err="1" smtClean="0">
                <a:latin typeface="Garamond" panose="02020404030301010803" pitchFamily="18" charset="0"/>
                <a:hlinkClick r:id="rId3"/>
              </a:rPr>
              <a:t>photocatalysis</a:t>
            </a:r>
            <a:r>
              <a:rPr lang="en-US" sz="900" dirty="0" smtClean="0">
                <a:latin typeface="Garamond" panose="02020404030301010803" pitchFamily="18" charset="0"/>
                <a:hlinkClick r:id="rId3"/>
              </a:rPr>
              <a:t> for water disinfection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Industrial Uses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1044700"/>
            <a:ext cx="6812689" cy="1370367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latin typeface="Garamond" panose="02020404030301010803" pitchFamily="18" charset="0"/>
              </a:rPr>
              <a:t>Industrial scale heating applications e.g. supportive heating </a:t>
            </a:r>
            <a:r>
              <a:rPr lang="en-US" dirty="0" err="1" smtClean="0">
                <a:latin typeface="Garamond" panose="02020404030301010803" pitchFamily="18" charset="0"/>
              </a:rPr>
              <a:t>fo</a:t>
            </a:r>
            <a:r>
              <a:rPr lang="en-US" dirty="0">
                <a:latin typeface="Garamond" panose="02020404030301010803" pitchFamily="18" charset="0"/>
              </a:rPr>
              <a:t>  (e.g. food processing, sterilizing, drying, </a:t>
            </a:r>
            <a:r>
              <a:rPr lang="en-US" dirty="0" smtClean="0">
                <a:latin typeface="Garamond" panose="02020404030301010803" pitchFamily="18" charset="0"/>
              </a:rPr>
              <a:t>preheating of </a:t>
            </a:r>
            <a:r>
              <a:rPr lang="en-US" dirty="0">
                <a:latin typeface="Garamond" panose="02020404030301010803" pitchFamily="18" charset="0"/>
              </a:rPr>
              <a:t>boiler feed, </a:t>
            </a:r>
            <a:r>
              <a:rPr lang="en-US" dirty="0" err="1" smtClean="0">
                <a:latin typeface="Garamond" panose="02020404030301010803" pitchFamily="18" charset="0"/>
              </a:rPr>
              <a:t>etc</a:t>
            </a:r>
            <a:r>
              <a:rPr lang="en-US" dirty="0" smtClean="0">
                <a:latin typeface="Garamond" panose="02020404030301010803" pitchFamily="18" charset="0"/>
              </a:rPr>
              <a:t>)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Water disinfection and even desalination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High power application can be used to drive steam </a:t>
            </a:r>
            <a:r>
              <a:rPr lang="en-US" dirty="0" smtClean="0">
                <a:latin typeface="Garamond" panose="02020404030301010803" pitchFamily="18" charset="0"/>
              </a:rPr>
              <a:t>turbines for electricity generation</a:t>
            </a:r>
            <a:endParaRPr lang="en-US" dirty="0" smtClean="0">
              <a:latin typeface="Garamond" panose="02020404030301010803" pitchFamily="18" charset="0"/>
            </a:endParaRPr>
          </a:p>
          <a:p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8066" y="2464060"/>
            <a:ext cx="25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atin typeface="Garamond" panose="02020404030301010803" pitchFamily="18" charset="0"/>
              </a:rPr>
              <a:t>Fig: Morocco’s 160MW </a:t>
            </a:r>
            <a:r>
              <a:rPr lang="en-US" sz="900" b="1" dirty="0">
                <a:latin typeface="Garamond" panose="02020404030301010803" pitchFamily="18" charset="0"/>
              </a:rPr>
              <a:t>Noor I plant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8065" y="4601930"/>
            <a:ext cx="25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</a:t>
            </a:r>
            <a:r>
              <a:rPr lang="en-US" sz="900" dirty="0">
                <a:latin typeface="Garamond" panose="02020404030301010803" pitchFamily="18" charset="0"/>
              </a:rPr>
              <a:t>: </a:t>
            </a:r>
            <a:r>
              <a:rPr lang="en-US" sz="900" dirty="0">
                <a:latin typeface="Garamond" panose="02020404030301010803" pitchFamily="18" charset="0"/>
                <a:hlinkClick r:id="rId2"/>
              </a:rPr>
              <a:t>http://www.horizon-ste.eu/about-ste</a:t>
            </a:r>
            <a:r>
              <a:rPr lang="en-US" sz="900" dirty="0" smtClean="0">
                <a:latin typeface="Garamond" panose="02020404030301010803" pitchFamily="18" charset="0"/>
                <a:hlinkClick r:id="rId2"/>
              </a:rPr>
              <a:t>/</a:t>
            </a:r>
            <a:r>
              <a:rPr lang="en-US" sz="9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Morocco’s Noor solar project takes 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360" y="2724455"/>
            <a:ext cx="2541705" cy="18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.co.za/wp-content/uploads/2019/04/Mike-rycroft-145-05-2019-Fig1-620x4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19" y="2724454"/>
            <a:ext cx="2443280" cy="18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37719" y="4605907"/>
            <a:ext cx="2443280" cy="2308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Source: </a:t>
            </a:r>
            <a:r>
              <a:rPr lang="en-US" sz="900" dirty="0" smtClean="0">
                <a:latin typeface="Garamond" panose="02020404030301010803" pitchFamily="18" charset="0"/>
                <a:hlinkClick r:id="rId5"/>
              </a:rPr>
              <a:t>https://www.ee.co.za/article/kathu-plant</a:t>
            </a:r>
            <a:r>
              <a:rPr lang="en-US" sz="900" dirty="0" smtClean="0">
                <a:latin typeface="Garamond" panose="02020404030301010803" pitchFamily="18" charset="0"/>
              </a:rPr>
              <a:t> 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37719" y="2444630"/>
            <a:ext cx="25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atin typeface="Garamond" panose="02020404030301010803" pitchFamily="18" charset="0"/>
              </a:rPr>
              <a:t>Fig</a:t>
            </a:r>
            <a:r>
              <a:rPr lang="en-US" sz="900" b="1" dirty="0">
                <a:latin typeface="Garamond" panose="02020404030301010803" pitchFamily="18" charset="0"/>
              </a:rPr>
              <a:t>: </a:t>
            </a:r>
            <a:r>
              <a:rPr lang="en-US" sz="900" b="1" dirty="0" smtClean="0">
                <a:latin typeface="Garamond" panose="02020404030301010803" pitchFamily="18" charset="0"/>
              </a:rPr>
              <a:t>100MW Kathu CSP in South Africa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pic>
        <p:nvPicPr>
          <p:cNvPr id="1030" name="Picture 6" descr="Photo: cnste.or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2571" r="2057"/>
          <a:stretch/>
        </p:blipFill>
        <p:spPr bwMode="auto">
          <a:xfrm>
            <a:off x="448964" y="2719692"/>
            <a:ext cx="2755742" cy="18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48964" y="2448737"/>
            <a:ext cx="27534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atin typeface="Garamond" panose="02020404030301010803" pitchFamily="18" charset="0"/>
              </a:rPr>
              <a:t>Fig</a:t>
            </a:r>
            <a:r>
              <a:rPr lang="en-US" sz="900" b="1" dirty="0">
                <a:latin typeface="Garamond" panose="02020404030301010803" pitchFamily="18" charset="0"/>
              </a:rPr>
              <a:t>: </a:t>
            </a:r>
            <a:r>
              <a:rPr lang="en-US" sz="900" b="1" dirty="0" smtClean="0">
                <a:latin typeface="Garamond" panose="02020404030301010803" pitchFamily="18" charset="0"/>
              </a:rPr>
              <a:t>Baotou, Mongolia, heating to shopping centers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964" y="4641911"/>
            <a:ext cx="25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</a:t>
            </a:r>
            <a:r>
              <a:rPr lang="en-US" sz="900" dirty="0">
                <a:latin typeface="Garamond" panose="02020404030301010803" pitchFamily="18" charset="0"/>
              </a:rPr>
              <a:t>: </a:t>
            </a:r>
            <a:r>
              <a:rPr lang="en-US" sz="900" dirty="0" smtClean="0">
                <a:latin typeface="Garamond" panose="02020404030301010803" pitchFamily="18" charset="0"/>
                <a:hlinkClick r:id="rId7"/>
              </a:rPr>
              <a:t>https://www.solarthermalworld.org</a:t>
            </a:r>
            <a:r>
              <a:rPr lang="en-US" sz="900" dirty="0" smtClean="0">
                <a:latin typeface="Garamond" panose="02020404030301010803" pitchFamily="18" charset="0"/>
              </a:rPr>
              <a:t>  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507279" cy="58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Aim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1044700"/>
            <a:ext cx="6659984" cy="244328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Find interested partners willing to explore the merits and feasibility of both small and large scale CSP application locally</a:t>
            </a:r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1200" dirty="0" smtClean="0">
                <a:latin typeface="Garamond" panose="02020404030301010803" pitchFamily="18" charset="0"/>
              </a:rPr>
              <a:t>My contact details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Email: </a:t>
            </a:r>
            <a:r>
              <a:rPr lang="en-US" dirty="0" smtClean="0">
                <a:latin typeface="Garamond" panose="02020404030301010803" pitchFamily="18" charset="0"/>
                <a:hlinkClick r:id="rId2"/>
              </a:rPr>
              <a:t>gamikaseneviratneaud@gmail.com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Mobile: +94778867684  </a:t>
            </a:r>
          </a:p>
          <a:p>
            <a:pPr lvl="1"/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0360" y="3487980"/>
            <a:ext cx="2443280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63841A"/>
                </a:solidFill>
                <a:latin typeface="Garamond" panose="02020404030301010803" pitchFamily="18" charset="0"/>
              </a:rPr>
              <a:t>Thank you!</a:t>
            </a:r>
            <a:endParaRPr lang="en-US" sz="6600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1099</TotalTime>
  <Words>498</Words>
  <Application>Microsoft Office PowerPoint</Application>
  <PresentationFormat>On-screen Show (16:9)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Dubai</vt:lpstr>
      <vt:lpstr>Garamond</vt:lpstr>
      <vt:lpstr>Times New Roman</vt:lpstr>
      <vt:lpstr>Trebuchet MS</vt:lpstr>
      <vt:lpstr>Wingdings 3</vt:lpstr>
      <vt:lpstr>Facet</vt:lpstr>
      <vt:lpstr>CSP Water Heater</vt:lpstr>
      <vt:lpstr>Abstract</vt:lpstr>
      <vt:lpstr>Principle</vt:lpstr>
      <vt:lpstr>Design</vt:lpstr>
      <vt:lpstr>Testing and Results   </vt:lpstr>
      <vt:lpstr>Other Design Considerations</vt:lpstr>
      <vt:lpstr>Industrial Uses</vt:lpstr>
      <vt:lpstr>Aim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Coding</cp:lastModifiedBy>
  <cp:revision>217</cp:revision>
  <dcterms:created xsi:type="dcterms:W3CDTF">2013-08-21T19:17:07Z</dcterms:created>
  <dcterms:modified xsi:type="dcterms:W3CDTF">2020-01-23T04:01:41Z</dcterms:modified>
</cp:coreProperties>
</file>